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1"/>
    <a:srgbClr val="36216C"/>
    <a:srgbClr val="103C69"/>
    <a:srgbClr val="134D8C"/>
    <a:srgbClr val="375F3D"/>
    <a:srgbClr val="54A329"/>
    <a:srgbClr val="37226D"/>
    <a:srgbClr val="A32954"/>
    <a:srgbClr val="295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336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B19729-7625-4C0B-80FC-1D01AEFD9396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509D16-B82A-4CE0-B3D5-7C35D43E2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0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CEFAF1-33F8-4A19-9D3D-621FF4A40427}" type="datetimeFigureOut">
              <a:rPr lang="en-US"/>
              <a:pPr>
                <a:defRPr/>
              </a:pPr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09DDE3-B375-419C-A3F5-5560D3752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077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9DDE3-B375-419C-A3F5-5560D3752EA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0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6513" y="0"/>
            <a:ext cx="2051051" cy="6858000"/>
          </a:xfrm>
          <a:prstGeom prst="rect">
            <a:avLst/>
          </a:prstGeom>
          <a:solidFill>
            <a:srgbClr val="003471"/>
          </a:solidFill>
          <a:ln>
            <a:solidFill>
              <a:srgbClr val="362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181225" y="6165850"/>
            <a:ext cx="6638925" cy="0"/>
          </a:xfrm>
          <a:prstGeom prst="line">
            <a:avLst/>
          </a:prstGeom>
          <a:ln w="28575">
            <a:solidFill>
              <a:srgbClr val="0034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181225" y="2060575"/>
            <a:ext cx="6638925" cy="0"/>
          </a:xfrm>
          <a:prstGeom prst="line">
            <a:avLst/>
          </a:prstGeom>
          <a:ln w="28575">
            <a:solidFill>
              <a:srgbClr val="0034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81629" y="2060848"/>
            <a:ext cx="6231526" cy="1470025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rgbClr val="00347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81629" y="3674889"/>
            <a:ext cx="5460453" cy="1201688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rgbClr val="00347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 style</a:t>
            </a:r>
          </a:p>
        </p:txBody>
      </p:sp>
      <p:pic>
        <p:nvPicPr>
          <p:cNvPr id="10" name="Picture 9" descr="Coat_of_Arms_of_Cyprus_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64397" y="332656"/>
            <a:ext cx="1245510" cy="1260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-804202" y="3974908"/>
            <a:ext cx="358643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600" b="1" dirty="0">
                <a:solidFill>
                  <a:schemeClr val="bg1"/>
                </a:solidFill>
              </a:rPr>
              <a:t>ΓΕΝΙΚΟ</a:t>
            </a:r>
            <a:r>
              <a:rPr lang="el-GR" sz="2600" b="1" baseline="0" dirty="0">
                <a:solidFill>
                  <a:schemeClr val="bg1"/>
                </a:solidFill>
              </a:rPr>
              <a:t> ΛΟΓΙΣΤΗΡΙΟ </a:t>
            </a:r>
          </a:p>
          <a:p>
            <a:r>
              <a:rPr lang="el-GR" sz="2600" b="1" baseline="0" dirty="0">
                <a:solidFill>
                  <a:schemeClr val="bg1"/>
                </a:solidFill>
              </a:rPr>
              <a:t>ΤΗΣ ΔΗΜΟΚΡΑΤΙΑΣ</a:t>
            </a:r>
            <a:endParaRPr lang="en-US" sz="2600" b="1" dirty="0">
              <a:solidFill>
                <a:schemeClr val="bg1"/>
              </a:solidFill>
            </a:endParaRPr>
          </a:p>
        </p:txBody>
      </p:sp>
      <p:pic>
        <p:nvPicPr>
          <p:cNvPr id="13" name="Picture 12" descr="Picture3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1524000" cy="1274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21928-FCDB-4716-8075-2789AE2D7A16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7672B-EA31-4689-8E65-8A22B97C8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14038-85CC-41B3-AB05-18AEC7E13E57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F5FD8-399E-46B5-A2D7-8885D7280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AC27-659D-4870-A6AC-61FBB164CF84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F9689-A3CE-4EE4-BB3B-84735936D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FC2A0-E56E-4883-9287-1862AE5A6C9A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1F044-87AA-4F78-AE09-E75FDDEB4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3075-620C-4431-B02B-75F00ED9572D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26F4-E0D0-49AC-8F36-C9B981B97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CDEAB-8E02-4B5E-9142-2B3806C9C775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E3C7-F6E8-4E93-AE43-25FE1C9B5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475B3-6838-4B30-9936-02E0C8F4F2E7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58C61-8EAA-401E-A3EE-F37E92C29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7B6A-0CD8-4430-9483-3484954586E2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5D79-A596-40DA-A181-930F1C600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A4083-3642-4F3B-89B8-857E172ADA46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80862-BEFC-4285-841B-661FA28DD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6BFF0-CC5B-4ADD-8A97-FEF37AC170C9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FEE3-6185-4860-8186-342F9622B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003471"/>
          </a:solidFill>
          <a:ln>
            <a:solidFill>
              <a:srgbClr val="362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68313" y="1484313"/>
            <a:ext cx="8496300" cy="0"/>
          </a:xfrm>
          <a:prstGeom prst="line">
            <a:avLst/>
          </a:prstGeom>
          <a:ln w="28575">
            <a:solidFill>
              <a:srgbClr val="0034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993853" cy="1143000"/>
          </a:xfrm>
        </p:spPr>
        <p:txBody>
          <a:bodyPr anchor="b">
            <a:normAutofit/>
          </a:bodyPr>
          <a:lstStyle>
            <a:lvl1pPr algn="l">
              <a:defRPr sz="3200" baseline="0">
                <a:solidFill>
                  <a:srgbClr val="00347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342900" indent="-342900">
              <a:buSzPct val="70000"/>
              <a:buFont typeface="Wingdings" pitchFamily="2" charset="2"/>
              <a:buChar char="q"/>
              <a:defRPr sz="2800">
                <a:solidFill>
                  <a:srgbClr val="003471"/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>
                <a:solidFill>
                  <a:srgbClr val="003471"/>
                </a:solidFill>
              </a:defRPr>
            </a:lvl2pPr>
            <a:lvl3pPr>
              <a:defRPr sz="2000">
                <a:solidFill>
                  <a:srgbClr val="003471"/>
                </a:solidFill>
              </a:defRPr>
            </a:lvl3pPr>
            <a:lvl4pPr>
              <a:defRPr sz="1800">
                <a:solidFill>
                  <a:srgbClr val="37226D"/>
                </a:solidFill>
              </a:defRPr>
            </a:lvl4pPr>
            <a:lvl5pPr>
              <a:defRPr sz="1800">
                <a:solidFill>
                  <a:srgbClr val="37226D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7012AE-8AF6-400A-895D-7B11A0C0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LOGO_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1053" y="224784"/>
            <a:ext cx="1513435" cy="12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E4C0F-0BB6-4182-A616-C2F9906CBA11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94584-C970-4ABF-9529-17EDCE6D6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29B5-45B5-4969-B52E-7435CC27A1D9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8C7F-9F64-4749-BEC0-4A9D1E204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94B4F-78AE-476C-A2C1-BFE3D4D69272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B6DE-E6B8-475C-B360-70E8CBB8F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18F6A-E1E9-4E20-A111-1338A52EC6D5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F4615-EDBA-4AC0-B6F1-C9155EE7F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F9ECC-5A46-4883-80B4-E3D65C56D7F7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524EE-15C5-48E4-BA35-CB20A8FA4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003471"/>
          </a:solidFill>
          <a:ln>
            <a:solidFill>
              <a:srgbClr val="3621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8313" y="1484313"/>
            <a:ext cx="8496300" cy="0"/>
          </a:xfrm>
          <a:prstGeom prst="line">
            <a:avLst/>
          </a:prstGeom>
          <a:ln w="28575">
            <a:solidFill>
              <a:srgbClr val="0034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993853" cy="1143000"/>
          </a:xfrm>
        </p:spPr>
        <p:txBody>
          <a:bodyPr anchor="b">
            <a:normAutofit/>
          </a:bodyPr>
          <a:lstStyle>
            <a:lvl1pPr algn="l">
              <a:defRPr sz="3200" baseline="0">
                <a:solidFill>
                  <a:srgbClr val="00347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24200" y="1600200"/>
            <a:ext cx="5562600" cy="4525963"/>
          </a:xfrm>
          <a:ln>
            <a:solidFill>
              <a:srgbClr val="003471"/>
            </a:solidFill>
          </a:ln>
        </p:spPr>
        <p:txBody>
          <a:bodyPr>
            <a:normAutofit/>
          </a:bodyPr>
          <a:lstStyle>
            <a:lvl1pPr marL="342900" indent="-342900">
              <a:buSzPct val="70000"/>
              <a:buFont typeface="Wingdings" pitchFamily="2" charset="2"/>
              <a:buChar char="q"/>
              <a:defRPr sz="2800">
                <a:solidFill>
                  <a:srgbClr val="003471"/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>
                <a:solidFill>
                  <a:srgbClr val="003471"/>
                </a:solidFill>
              </a:defRPr>
            </a:lvl2pPr>
            <a:lvl3pPr>
              <a:defRPr sz="2000">
                <a:solidFill>
                  <a:srgbClr val="003471"/>
                </a:solidFill>
              </a:defRPr>
            </a:lvl3pPr>
            <a:lvl4pPr>
              <a:defRPr sz="1800">
                <a:solidFill>
                  <a:srgbClr val="37226D"/>
                </a:solidFill>
              </a:defRPr>
            </a:lvl4pPr>
            <a:lvl5pPr>
              <a:defRPr sz="1800">
                <a:solidFill>
                  <a:srgbClr val="37226D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67544" y="1600200"/>
            <a:ext cx="2555875" cy="2189163"/>
          </a:xfrm>
          <a:ln w="12700">
            <a:solidFill>
              <a:srgbClr val="003471"/>
            </a:solidFill>
          </a:ln>
        </p:spPr>
        <p:txBody>
          <a:bodyPr rtlCol="0">
            <a:normAutofit/>
          </a:bodyPr>
          <a:lstStyle>
            <a:lvl1pPr marL="0" indent="0">
              <a:buFontTx/>
              <a:buNone/>
              <a:defRPr lang="en-US" sz="2000" smtClean="0">
                <a:solidFill>
                  <a:srgbClr val="003471"/>
                </a:solidFill>
              </a:defRPr>
            </a:lvl1pPr>
            <a:lvl2pPr marL="457200" indent="0">
              <a:buFontTx/>
              <a:buNone/>
              <a:defRPr lang="en-US" sz="2400" smtClean="0">
                <a:solidFill>
                  <a:srgbClr val="37226D"/>
                </a:solidFill>
              </a:defRPr>
            </a:lvl2pPr>
            <a:lvl3pPr marL="914400" indent="0">
              <a:buNone/>
              <a:defRPr lang="en-US" sz="2000" smtClean="0">
                <a:solidFill>
                  <a:srgbClr val="37226D"/>
                </a:solidFill>
              </a:defRPr>
            </a:lvl3pPr>
            <a:lvl4pPr>
              <a:defRPr lang="en-US" sz="1800" smtClean="0">
                <a:solidFill>
                  <a:srgbClr val="37226D"/>
                </a:solidFill>
              </a:defRPr>
            </a:lvl4pPr>
            <a:lvl5pPr>
              <a:defRPr lang="en-US" sz="1800">
                <a:solidFill>
                  <a:srgbClr val="37226D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1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67544" y="3937000"/>
            <a:ext cx="2555875" cy="2189163"/>
          </a:xfrm>
          <a:ln w="12700">
            <a:solidFill>
              <a:srgbClr val="003471"/>
            </a:solidFill>
          </a:ln>
        </p:spPr>
        <p:txBody>
          <a:bodyPr rtlCol="0">
            <a:normAutofit/>
          </a:bodyPr>
          <a:lstStyle>
            <a:lvl1pPr marL="0" indent="0">
              <a:buFontTx/>
              <a:buNone/>
              <a:defRPr lang="en-US" sz="2000" smtClean="0">
                <a:solidFill>
                  <a:srgbClr val="003471"/>
                </a:solidFill>
              </a:defRPr>
            </a:lvl1pPr>
            <a:lvl2pPr marL="457200" indent="0">
              <a:buFontTx/>
              <a:buNone/>
              <a:defRPr lang="en-US" sz="2400" smtClean="0">
                <a:solidFill>
                  <a:srgbClr val="37226D"/>
                </a:solidFill>
              </a:defRPr>
            </a:lvl2pPr>
            <a:lvl3pPr marL="914400" indent="0">
              <a:buNone/>
              <a:defRPr lang="en-US" sz="2000" smtClean="0">
                <a:solidFill>
                  <a:srgbClr val="37226D"/>
                </a:solidFill>
              </a:defRPr>
            </a:lvl3pPr>
            <a:lvl4pPr>
              <a:defRPr lang="en-US" sz="1800" smtClean="0">
                <a:solidFill>
                  <a:srgbClr val="37226D"/>
                </a:solidFill>
              </a:defRPr>
            </a:lvl4pPr>
            <a:lvl5pPr>
              <a:defRPr lang="en-US" sz="1800">
                <a:solidFill>
                  <a:srgbClr val="37226D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D94AD80-3F37-4D80-B518-07A045DF7E27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6FA910B-11C1-41C6-932E-82CAD4280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" name="Picture 13" descr="LOGO_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1053" y="224784"/>
            <a:ext cx="1513435" cy="12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237312"/>
            <a:ext cx="9144000" cy="620712"/>
          </a:xfrm>
          <a:prstGeom prst="rect">
            <a:avLst/>
          </a:prstGeom>
          <a:solidFill>
            <a:srgbClr val="003471"/>
          </a:solidFill>
          <a:ln>
            <a:solidFill>
              <a:srgbClr val="0034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375F3D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8313" y="1484313"/>
            <a:ext cx="8496300" cy="0"/>
          </a:xfrm>
          <a:prstGeom prst="line">
            <a:avLst/>
          </a:prstGeom>
          <a:ln w="28575">
            <a:solidFill>
              <a:srgbClr val="0034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993853" cy="1143000"/>
          </a:xfrm>
        </p:spPr>
        <p:txBody>
          <a:bodyPr anchor="b">
            <a:normAutofit/>
          </a:bodyPr>
          <a:lstStyle>
            <a:lvl1pPr algn="l">
              <a:defRPr sz="3200" baseline="0">
                <a:solidFill>
                  <a:srgbClr val="00347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>
            <a:lvl1pPr marL="0" indent="0">
              <a:buSzPct val="70000"/>
              <a:buFont typeface="Wingdings" pitchFamily="2" charset="2"/>
              <a:buNone/>
              <a:defRPr sz="2800">
                <a:solidFill>
                  <a:srgbClr val="003471"/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>
                <a:solidFill>
                  <a:srgbClr val="37226D"/>
                </a:solidFill>
              </a:defRPr>
            </a:lvl2pPr>
            <a:lvl3pPr>
              <a:defRPr sz="2000">
                <a:solidFill>
                  <a:srgbClr val="37226D"/>
                </a:solidFill>
              </a:defRPr>
            </a:lvl3pPr>
            <a:lvl4pPr>
              <a:defRPr sz="1800">
                <a:solidFill>
                  <a:srgbClr val="37226D"/>
                </a:solidFill>
              </a:defRPr>
            </a:lvl4pPr>
            <a:lvl5pPr>
              <a:defRPr sz="1800">
                <a:solidFill>
                  <a:srgbClr val="37226D"/>
                </a:solidFill>
              </a:defRPr>
            </a:lvl5pPr>
          </a:lstStyle>
          <a:p>
            <a:pPr lvl="0"/>
            <a:r>
              <a:rPr lang="en-US" dirty="0"/>
              <a:t>Click to </a:t>
            </a:r>
            <a:r>
              <a:rPr lang="en-US"/>
              <a:t>edit text </a:t>
            </a:r>
            <a:r>
              <a:rPr lang="en-US" dirty="0"/>
              <a:t>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1628775"/>
            <a:ext cx="8218487" cy="612093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rgbClr val="003471"/>
                </a:solidFill>
              </a:defRPr>
            </a:lvl1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EFACB3-C87B-4ACF-9415-1A3179D3D1D7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31B3A05-9A4C-48FD-B6E2-B2410DA6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 descr="LOGO_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1053" y="224784"/>
            <a:ext cx="1513435" cy="126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96D9-67DB-4AB7-943F-9B8010267052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A1BB3-FAE0-4396-9EB3-3617FAE74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31EDC-84A9-435D-A8B3-365CA9521194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BB071-4F42-49AC-BEE2-92B4DD22B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96853-0D07-46B8-B5C4-5476278A8AAD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D2EE9-F11D-42ED-A733-E15882397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D8F7-AED4-4ED1-9573-5B567D98BB05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3323-3A3C-41A0-8990-1BD3C3922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9172B-8957-423D-99CB-67B769B7DA4E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5C1C8-6571-42EC-92A7-C8A7F3045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31A8A3-5175-407F-A78B-BD14BA12941D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6E4C2D-07D9-40E5-95E1-0A4FC7596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baseline="0" dirty="0" smtClean="0">
          <a:solidFill>
            <a:srgbClr val="36216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800" kern="1200" dirty="0" smtClean="0">
          <a:solidFill>
            <a:srgbClr val="36216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 smtClean="0">
          <a:solidFill>
            <a:srgbClr val="36216C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800" kern="1200" dirty="0" smtClean="0">
          <a:solidFill>
            <a:srgbClr val="36216C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800" kern="1200" dirty="0" smtClean="0">
          <a:solidFill>
            <a:srgbClr val="36216C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US" sz="2800" kern="1200" dirty="0" smtClean="0">
          <a:solidFill>
            <a:srgbClr val="3621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5B749F-9FDB-4DBF-9135-604E2CA98008}" type="datetime1">
              <a:rPr lang="el-GR" smtClean="0"/>
              <a:pPr>
                <a:defRPr/>
              </a:pPr>
              <a:t>8/4/2024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C4221A-02A9-41C7-B600-900BBE517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555776" y="2420888"/>
            <a:ext cx="6231526" cy="1470025"/>
          </a:xfrm>
        </p:spPr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Εξέταση στους Κανονισμούς Αποθηκών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l-GR" dirty="0" smtClean="0"/>
              <a:t>Απρίλιος 2024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ΚΑΘΟΛΙΚΟ ΑΠΟΘΗΚΗΣ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3600" dirty="0">
                <a:solidFill>
                  <a:schemeClr val="tx1">
                    <a:lumMod val="50000"/>
                  </a:schemeClr>
                </a:solidFill>
              </a:rPr>
              <a:t>Πως τηρείται; Τι περιλαμβάνει;</a:t>
            </a:r>
          </a:p>
          <a:p>
            <a:pPr lvl="1"/>
            <a:r>
              <a:rPr lang="el-GR" altLang="en-US" sz="1800" dirty="0">
                <a:solidFill>
                  <a:schemeClr val="tx1">
                    <a:lumMod val="50000"/>
                  </a:schemeClr>
                </a:solidFill>
              </a:rPr>
              <a:t>Οι επικεφαλίδες ή περιγραφή αποθεμάτων τακτοποιούνται είτε αλφαβητικά είτε αριθμητικά</a:t>
            </a:r>
          </a:p>
          <a:p>
            <a:pPr lvl="1"/>
            <a:r>
              <a:rPr lang="el-GR" altLang="en-US" sz="1800" dirty="0">
                <a:solidFill>
                  <a:schemeClr val="tx1">
                    <a:lumMod val="50000"/>
                  </a:schemeClr>
                </a:solidFill>
              </a:rPr>
              <a:t>Περιέχουν ευρετήριο</a:t>
            </a:r>
          </a:p>
          <a:p>
            <a:pPr lvl="1"/>
            <a:r>
              <a:rPr lang="el-GR" altLang="en-US" sz="1800" dirty="0">
                <a:solidFill>
                  <a:schemeClr val="tx1">
                    <a:lumMod val="50000"/>
                  </a:schemeClr>
                </a:solidFill>
              </a:rPr>
              <a:t>Στο πάνω μέρος κάθε στήλης του καθολικού ή κάθε σελίδας (αν σε κάθε σελίδα τηρείται ένα είδος) καταχωρείται η μονάδα μέτρησης και το ανώτατο επίπεδο αποθέματος</a:t>
            </a:r>
          </a:p>
          <a:p>
            <a:pPr lvl="1"/>
            <a:r>
              <a:rPr lang="el-GR" altLang="en-US" sz="1800" dirty="0">
                <a:solidFill>
                  <a:schemeClr val="tx1">
                    <a:lumMod val="50000"/>
                  </a:schemeClr>
                </a:solidFill>
              </a:rPr>
              <a:t>Οι παραλαβές και εκδόσεις καταχωρούνται την ημέρα παραλαβής ή έκδοσης τους</a:t>
            </a:r>
          </a:p>
          <a:p>
            <a:pPr lvl="1"/>
            <a:r>
              <a:rPr lang="el-GR" altLang="en-US" sz="1800" dirty="0">
                <a:solidFill>
                  <a:schemeClr val="tx1">
                    <a:lumMod val="50000"/>
                  </a:schemeClr>
                </a:solidFill>
              </a:rPr>
              <a:t>Τα μεταχειρισμένα αποθέματα που επιστρέφονται στην αποθήκη καταχωρούνται σε ξεχωριστό βιβλίο μεταχειρισμένων αποθεμάτων</a:t>
            </a:r>
          </a:p>
          <a:p>
            <a:pPr lvl="1"/>
            <a:r>
              <a:rPr lang="el-GR" altLang="en-US" sz="1800" dirty="0">
                <a:solidFill>
                  <a:schemeClr val="tx1">
                    <a:lumMod val="50000"/>
                  </a:schemeClr>
                </a:solidFill>
              </a:rPr>
              <a:t>Φυλάγονται κλειδωμένα σε ασφαλές μέρος</a:t>
            </a:r>
          </a:p>
          <a:p>
            <a:pPr lvl="1"/>
            <a:r>
              <a:rPr lang="el-GR" altLang="en-US" sz="1800" dirty="0" err="1">
                <a:solidFill>
                  <a:schemeClr val="tx1">
                    <a:lumMod val="50000"/>
                  </a:schemeClr>
                </a:solidFill>
              </a:rPr>
              <a:t>Ισολογούνται</a:t>
            </a:r>
            <a:r>
              <a:rPr lang="el-GR" altLang="en-US" sz="1800" dirty="0">
                <a:solidFill>
                  <a:schemeClr val="tx1">
                    <a:lumMod val="50000"/>
                  </a:schemeClr>
                </a:solidFill>
              </a:rPr>
              <a:t> στις 31 Δεκεμβρίου ή κατά την παράδοση / παραλαβή</a:t>
            </a:r>
            <a:endParaRPr lang="en-GB" altLang="en-US" sz="1800" dirty="0">
              <a:solidFill>
                <a:schemeClr val="tx1">
                  <a:lumMod val="50000"/>
                </a:schemeClr>
              </a:solidFill>
            </a:endParaRPr>
          </a:p>
          <a:p>
            <a:endParaRPr lang="el-GR" altLang="en-US" sz="3600" dirty="0">
              <a:solidFill>
                <a:schemeClr val="tx1">
                  <a:lumMod val="5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Έλεγχος Αποθηκών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Έλεγχοι διενεργούνται από</a:t>
            </a:r>
            <a:r>
              <a:rPr lang="en-GB" altLang="en-US" dirty="0">
                <a:solidFill>
                  <a:schemeClr val="tx1">
                    <a:lumMod val="50000"/>
                  </a:schemeClr>
                </a:solidFill>
              </a:rPr>
              <a:t>:</a:t>
            </a:r>
            <a:endParaRPr lang="el-GR" altLang="en-US" dirty="0">
              <a:solidFill>
                <a:schemeClr val="tx1">
                  <a:lumMod val="50000"/>
                </a:schemeClr>
              </a:solidFill>
            </a:endParaRPr>
          </a:p>
          <a:p>
            <a:pPr lvl="1"/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το Γενικό Λογιστή της Δημοκρατίας (</a:t>
            </a:r>
            <a:r>
              <a:rPr lang="el-GR" altLang="en-US" i="1" dirty="0">
                <a:solidFill>
                  <a:schemeClr val="tx1">
                    <a:lumMod val="50000"/>
                  </a:schemeClr>
                </a:solidFill>
              </a:rPr>
              <a:t>Καν. 60</a:t>
            </a:r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το Διευθυντή του Τμήματος (</a:t>
            </a:r>
            <a:r>
              <a:rPr lang="el-GR" altLang="en-US" b="1" i="1" dirty="0">
                <a:solidFill>
                  <a:schemeClr val="tx1">
                    <a:lumMod val="50000"/>
                  </a:schemeClr>
                </a:solidFill>
              </a:rPr>
              <a:t>Καν. 9(ε) και 110</a:t>
            </a:r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το Γενικό Ελεγκτή της Δημοκρατίας (</a:t>
            </a:r>
            <a:r>
              <a:rPr lang="el-GR" altLang="en-US" b="1" i="1" dirty="0">
                <a:solidFill>
                  <a:schemeClr val="tx1">
                    <a:lumMod val="50000"/>
                  </a:schemeClr>
                </a:solidFill>
              </a:rPr>
              <a:t>Καν. 7</a:t>
            </a:r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κατά την παράδοση / παραλαβή αποθεμάτων από ένα υπάλληλο σε άλλο (</a:t>
            </a:r>
            <a:r>
              <a:rPr lang="el-GR" altLang="en-US" b="1" i="1" dirty="0">
                <a:solidFill>
                  <a:schemeClr val="tx1">
                    <a:lumMod val="50000"/>
                  </a:schemeClr>
                </a:solidFill>
              </a:rPr>
              <a:t>Καν. 104 </a:t>
            </a:r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και </a:t>
            </a:r>
            <a:r>
              <a:rPr lang="el-GR" altLang="en-US" b="1" i="1" dirty="0">
                <a:solidFill>
                  <a:schemeClr val="tx1">
                    <a:lumMod val="50000"/>
                  </a:schemeClr>
                </a:solidFill>
              </a:rPr>
              <a:t>Παράρτημα Ε</a:t>
            </a:r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 των Κανονισμών)</a:t>
            </a:r>
          </a:p>
          <a:p>
            <a:pPr lvl="1"/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όταν υπάρχει υπόνοια για κλοπή (</a:t>
            </a:r>
            <a:r>
              <a:rPr lang="el-GR" altLang="en-US" b="1" i="1" dirty="0">
                <a:solidFill>
                  <a:schemeClr val="tx1">
                    <a:lumMod val="50000"/>
                  </a:schemeClr>
                </a:solidFill>
              </a:rPr>
              <a:t>Καν.75</a:t>
            </a:r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σε οποιαδήποτε άλλη στιγμή κριθεί αναγκαίο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Δελτία Ελλειμμάτων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Ετοιμάζονται όταν διαπιστωθεί απώλεια αποθεμάτων, δηλ. τα αποθέματα που είναι καταχωρημένα στα καθολικά αποθήκης είναι περισσότερα από τα αποθέματα σύμφωνα με τη φυσική καταμέτρηση. 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Υποβάλλονται για εξασφάλιση έγκρισης για διαγραφή σε 4 αντίγραφα</a:t>
            </a:r>
            <a:endParaRPr lang="en-GB" altLang="en-US" dirty="0">
              <a:solidFill>
                <a:schemeClr val="tx1">
                  <a:lumMod val="5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Δελτία Ελλειμμάτων – Έντυπο ΓΕΝ35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400" dirty="0">
                <a:solidFill>
                  <a:schemeClr val="tx1">
                    <a:lumMod val="50000"/>
                  </a:schemeClr>
                </a:solidFill>
              </a:rPr>
              <a:t>Ετοιμάζεται σε 4 αντίγραφα και διαβιβάζεται στην αρμόδια Τεχνική Επιτροπή.</a:t>
            </a:r>
          </a:p>
          <a:p>
            <a:r>
              <a:rPr lang="el-GR" altLang="en-US" sz="2400" dirty="0">
                <a:solidFill>
                  <a:schemeClr val="tx1">
                    <a:lumMod val="50000"/>
                  </a:schemeClr>
                </a:solidFill>
              </a:rPr>
              <a:t>Ετοιμάζονται μόλις διαπιστωθεί η απώλεια.</a:t>
            </a:r>
          </a:p>
          <a:p>
            <a:r>
              <a:rPr lang="el-GR" altLang="en-US" sz="2400" dirty="0">
                <a:solidFill>
                  <a:schemeClr val="tx1">
                    <a:lumMod val="50000"/>
                  </a:schemeClr>
                </a:solidFill>
              </a:rPr>
              <a:t>Ο αποθηκάριος καταγράφει το λόγο που οφείλεται η απώλεια (απάτη, κλοπή, λάθος)</a:t>
            </a:r>
          </a:p>
          <a:p>
            <a:r>
              <a:rPr lang="el-GR" altLang="en-US" sz="2400" dirty="0">
                <a:solidFill>
                  <a:schemeClr val="tx1">
                    <a:lumMod val="50000"/>
                  </a:schemeClr>
                </a:solidFill>
              </a:rPr>
              <a:t>Αξία διαγραφής</a:t>
            </a:r>
          </a:p>
          <a:p>
            <a:pPr lvl="1"/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Κεντρικές αποθήκες – τιμές Καθολικών αποθήκης,</a:t>
            </a:r>
          </a:p>
          <a:p>
            <a:pPr lvl="1"/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Τμηματικές αποθήκες –τιμή αγορά ή 75% της τρέχουσας τιμής αγοράς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Δελτία Πλεονασμάτων (</a:t>
            </a:r>
            <a:r>
              <a:rPr lang="el-GR" b="1" i="1" dirty="0"/>
              <a:t>Καν. 81</a:t>
            </a:r>
            <a:r>
              <a:rPr lang="el-GR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Ετοιμάζονται, σε 2 αντίγραφα, όταν διαπιστωθεί ότι τα αποθέματα που είναι καταχωρημένα στα καθολικά αποθήκης είναι λιγότερα από τα αποθέματα σύμφωνα με τη φυσική καταμέτρηση. 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Υποβάλλονται για εξασφάλιση έγκρισης από τον Προϊστάμενο του Τμήματος για καταχώρηση στα καθολικά αποθήκης</a:t>
            </a:r>
            <a:endParaRPr lang="en-GB" altLang="en-US" dirty="0">
              <a:solidFill>
                <a:schemeClr val="tx1">
                  <a:lumMod val="5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Απαρχαιωμένα ή μη χρησιμοποιήσιμα αποθέματα (</a:t>
            </a:r>
            <a:r>
              <a:rPr lang="el-GR" b="1" i="1" dirty="0"/>
              <a:t>Καν. 62-68</a:t>
            </a:r>
            <a:r>
              <a:rPr lang="el-GR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Ο αποθηκάριος ενημερώνει για τα αποθέματα αυτά το Διευθυντή κάθε 6 μήνες.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Ο Διευθυντής ή αντιπρόσωπος του επιθεωρούν τα αποθέματα αυτά προσωπικά.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Ετοιμάζεται Δελτίο μη χρησιμοποιήσιμων ειδών σε 5 αντίγραφα (1 στο Τμήμα, 4 στην επιτροπή)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Τα είδη αυτά χωρίζονται σε κατηγορίες και ανάλογα με την αξία τους και τα αντίστοιχα Δελτία υποβάλλονται στην αρμόδια επιτροπή όπως καθορίζεται στον </a:t>
            </a:r>
            <a:r>
              <a:rPr lang="el-GR" altLang="en-US" b="1" i="1" dirty="0">
                <a:solidFill>
                  <a:schemeClr val="tx1">
                    <a:lumMod val="50000"/>
                  </a:schemeClr>
                </a:solidFill>
              </a:rPr>
              <a:t>Καν. 64</a:t>
            </a:r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. (Κάτω από €340 σε έκτακτη επιτροπή επιθεώρησης)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Οι επιτροπές επιθεωρήσεως κάνουν τις συστάσεις τους αφού επιθεωρήσουν τα αποθέματα.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Μη χρησιμοποιήσιμα Οχήματα, μηχανήματα, ηλεκτρικός και άλλος εξοπλισμός (</a:t>
            </a:r>
            <a:r>
              <a:rPr lang="el-GR" b="1" i="1" dirty="0"/>
              <a:t>Καν. 74</a:t>
            </a:r>
            <a:r>
              <a:rPr lang="el-GR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Επιθεωρούνται από ειδικές τεχνικές επιτροπές (</a:t>
            </a:r>
            <a:r>
              <a:rPr lang="el-GR" altLang="en-US" b="1" i="1" dirty="0">
                <a:solidFill>
                  <a:schemeClr val="tx1">
                    <a:lumMod val="75000"/>
                  </a:schemeClr>
                </a:solidFill>
              </a:rPr>
              <a:t>Καν. 74</a:t>
            </a:r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Πριν την επιθεώρηση εξασφαλίζεται πιστοποιητικό από Ηλεκτρομηχανολογική Υπηρεσία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Ετοιμάζεται Δελτίο μη χρησιμοποιήσιμων ειδών σε 4 αντίγραφα που συνοδεύεται από το πιστοποιητικό της Ηλεκτρομηχανολογικής Υπηρεσίας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Οι επιτροπές επιθεωρήσεως κάνουν τις συστάσεις τους στο Υπουργείο Οικονομικών αφού επιθεωρήσουν τον εξοπλισμό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Ο Γενικός Ελεγκτής και ο Γενικός Λογιστής δίνουν τις απόψεις τους.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Το Υπουργείο Οικονομικών ενημερώνει τον Διευθυντή του Τμήματος κατά πόσο εγκρίνεται η διαγραφή</a:t>
            </a:r>
            <a:endParaRPr lang="el-GR" alt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Δωρεές σε μη Κυβερνητικά Τμήματα (</a:t>
            </a:r>
            <a:r>
              <a:rPr lang="el-GR" b="1" i="1" dirty="0"/>
              <a:t>Καν. </a:t>
            </a:r>
            <a:r>
              <a:rPr lang="el-GR" b="1" i="1" dirty="0" smtClean="0"/>
              <a:t>91</a:t>
            </a:r>
            <a:r>
              <a:rPr lang="el-GR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400" dirty="0">
                <a:solidFill>
                  <a:schemeClr val="tx1">
                    <a:lumMod val="75000"/>
                  </a:schemeClr>
                </a:solidFill>
              </a:rPr>
              <a:t>Κυβερνητική Περιουσία που έχει εγκριθεί ως μη χρησιμοποιήσιμη μπορεί να μεταβιβαστεί υπό τη μορφή δωρεάς σε Ιδρύματα ή Οργανισμούς με έγκριση του Υπουργού Οικονομικών.</a:t>
            </a:r>
          </a:p>
          <a:p>
            <a:r>
              <a:rPr lang="el-GR" altLang="en-US" sz="2400" dirty="0">
                <a:solidFill>
                  <a:schemeClr val="tx1">
                    <a:lumMod val="75000"/>
                  </a:schemeClr>
                </a:solidFill>
              </a:rPr>
              <a:t>Χρησιμοποιήσιμα Κυβερνητικά αποθέματα ή περιουσία (νοουμένου ότι δε χρειάζονται αντικατάσταση) δύνανται να </a:t>
            </a:r>
            <a:r>
              <a:rPr lang="el-GR" altLang="en-US" sz="2400" dirty="0" err="1">
                <a:solidFill>
                  <a:schemeClr val="tx1">
                    <a:lumMod val="75000"/>
                  </a:schemeClr>
                </a:solidFill>
              </a:rPr>
              <a:t>δωρηθούν</a:t>
            </a:r>
            <a:r>
              <a:rPr lang="el-GR" altLang="en-US" sz="2400" dirty="0">
                <a:solidFill>
                  <a:schemeClr val="tx1">
                    <a:lumMod val="75000"/>
                  </a:schemeClr>
                </a:solidFill>
              </a:rPr>
              <a:t> με σχετική έγκριση (εάν η αξία τους είναι)</a:t>
            </a:r>
            <a:r>
              <a:rPr lang="en-GB" altLang="en-US" sz="2400" dirty="0">
                <a:solidFill>
                  <a:schemeClr val="tx1">
                    <a:lumMod val="75000"/>
                  </a:schemeClr>
                </a:solidFill>
              </a:rPr>
              <a:t>:</a:t>
            </a:r>
            <a:endParaRPr lang="el-GR" alt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μέχρι €3.417 (£2.000), από τον Υπουργό Οικονομικών.</a:t>
            </a:r>
          </a:p>
          <a:p>
            <a:pPr lvl="1"/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πέραν των €3.417 από το Υπουργικό Συμβούλιο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Απώλειες λόγω κλοπής, απάτης, </a:t>
            </a:r>
            <a:r>
              <a:rPr lang="el-GR" dirty="0" smtClean="0"/>
              <a:t>καταστροφής</a:t>
            </a:r>
            <a:r>
              <a:rPr lang="en-US" dirty="0" smtClean="0"/>
              <a:t> </a:t>
            </a:r>
            <a:r>
              <a:rPr lang="el-GR" dirty="0"/>
              <a:t>(</a:t>
            </a:r>
            <a:r>
              <a:rPr lang="el-GR" b="1" i="1" dirty="0"/>
              <a:t>Καν. </a:t>
            </a:r>
            <a:r>
              <a:rPr lang="el-GR" b="1" i="1" dirty="0" smtClean="0"/>
              <a:t>7</a:t>
            </a:r>
            <a:r>
              <a:rPr lang="en-US" b="1" i="1" dirty="0" smtClean="0"/>
              <a:t>5-77</a:t>
            </a:r>
            <a:r>
              <a:rPr lang="el-GR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Οι οικείοι Προϊστάμενοι ειδοποιούν αμέσως την Αστυνομία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Παράλληλα αποστέλλουν έκθεση στην Τεχνική Επιτροπή για Διαγραφές μη εισπράξιμων Δημοσίων Χρημάτων, Αξιών και Υλικών, η οποία εξετάζει το θέμα και αποφασίζει ανάλογα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Μητρώα Κινητής Περιουσίας (</a:t>
            </a:r>
            <a:r>
              <a:rPr lang="el-GR" b="1" i="1" dirty="0"/>
              <a:t>Καν. 108 &amp; 109</a:t>
            </a:r>
            <a:r>
              <a:rPr lang="el-GR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n-US" sz="2400" dirty="0">
                <a:solidFill>
                  <a:schemeClr val="tx1">
                    <a:lumMod val="75000"/>
                  </a:schemeClr>
                </a:solidFill>
              </a:rPr>
              <a:t>Υπάρχουν Κεντρικά Μητρώα και Αναλυτικά Μητρώα (δηλ. για κάθε δωμάτιο / χώρο)</a:t>
            </a:r>
          </a:p>
          <a:p>
            <a:pPr>
              <a:lnSpc>
                <a:spcPct val="90000"/>
              </a:lnSpc>
            </a:pPr>
            <a:r>
              <a:rPr lang="el-GR" altLang="en-US" sz="2400" dirty="0">
                <a:solidFill>
                  <a:schemeClr val="tx1">
                    <a:lumMod val="75000"/>
                  </a:schemeClr>
                </a:solidFill>
              </a:rPr>
              <a:t>Στα  μητρώα αυτά καταχωρούνται:</a:t>
            </a:r>
          </a:p>
          <a:p>
            <a:pPr lvl="1">
              <a:lnSpc>
                <a:spcPct val="90000"/>
              </a:lnSpc>
            </a:pPr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Αποθέματα κεφαλαιουχικής φύσης όπως:</a:t>
            </a:r>
          </a:p>
          <a:p>
            <a:pPr lvl="2">
              <a:lnSpc>
                <a:spcPct val="90000"/>
              </a:lnSpc>
            </a:pPr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Μηχανήματα</a:t>
            </a:r>
          </a:p>
          <a:p>
            <a:pPr lvl="2">
              <a:lnSpc>
                <a:spcPct val="90000"/>
              </a:lnSpc>
            </a:pPr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Εξοπλισμός</a:t>
            </a:r>
          </a:p>
          <a:p>
            <a:pPr lvl="2">
              <a:lnSpc>
                <a:spcPct val="90000"/>
              </a:lnSpc>
            </a:pPr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Οχήματα</a:t>
            </a:r>
          </a:p>
          <a:p>
            <a:pPr lvl="2">
              <a:lnSpc>
                <a:spcPct val="90000"/>
              </a:lnSpc>
            </a:pPr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Έπιπλα</a:t>
            </a:r>
          </a:p>
          <a:p>
            <a:pPr lvl="2">
              <a:lnSpc>
                <a:spcPct val="90000"/>
              </a:lnSpc>
            </a:pPr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Βιβλία</a:t>
            </a:r>
          </a:p>
          <a:p>
            <a:pPr lvl="2">
              <a:lnSpc>
                <a:spcPct val="90000"/>
              </a:lnSpc>
            </a:pPr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Γραφειακός εξοπλισμός</a:t>
            </a:r>
          </a:p>
          <a:p>
            <a:pPr>
              <a:lnSpc>
                <a:spcPct val="90000"/>
              </a:lnSpc>
            </a:pPr>
            <a:r>
              <a:rPr lang="el-GR" altLang="en-US" sz="2400" dirty="0">
                <a:solidFill>
                  <a:schemeClr val="tx1">
                    <a:lumMod val="75000"/>
                  </a:schemeClr>
                </a:solidFill>
              </a:rPr>
              <a:t>Το Κεντρικό Μητρώο τηρείται σαν Λογαριασμός Ελέγχου</a:t>
            </a:r>
            <a:endParaRPr lang="en-GB" alt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Κανονισμοί Αποθηκών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Κανονιστική Διοικητική Πράξη (ΚΔΠ)</a:t>
            </a:r>
          </a:p>
          <a:p>
            <a:r>
              <a:rPr lang="el-GR" dirty="0"/>
              <a:t>Ρυθμίζει τις διαδικασίες που διέπουν την αγορά, παραλαβή, μεταφορά, μεταποίηση, πώληση, διάθεση, καταστροφή των αποθεμάτων του Δημοσίου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F66C9-1F29-429F-916E-864766158475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67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Μητρώα Κινητής Περιουσίας (</a:t>
            </a:r>
            <a:r>
              <a:rPr lang="el-GR" b="1" i="1" dirty="0"/>
              <a:t>Καν. 108 &amp; 109</a:t>
            </a:r>
            <a:r>
              <a:rPr lang="el-GR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400" dirty="0">
                <a:solidFill>
                  <a:schemeClr val="tx1">
                    <a:lumMod val="75000"/>
                  </a:schemeClr>
                </a:solidFill>
              </a:rPr>
              <a:t>Το άθροισμα των Αναλυτικών Μητρώων πρέπει να συμφωνά με το Κεντρικό Μητρώο</a:t>
            </a:r>
          </a:p>
          <a:p>
            <a:r>
              <a:rPr lang="el-GR" altLang="en-US" sz="2400" dirty="0">
                <a:solidFill>
                  <a:schemeClr val="tx1">
                    <a:lumMod val="75000"/>
                  </a:schemeClr>
                </a:solidFill>
              </a:rPr>
              <a:t>Κάθε 6 μήνες ο Λειτουργός που διορίστηκε υπεύθυνος για την τήρηση των Αναλυτικών Μητρώων υποβάλλει έκθεση, μετά από φυσική καταμέτρηση, στο Λειτουργό που είναι υπεύθυνος για το Κεντρικό Μητρώο.</a:t>
            </a:r>
            <a:endParaRPr lang="en-GB" altLang="en-US" sz="3200" dirty="0">
              <a:solidFill>
                <a:schemeClr val="tx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GB" alt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Ετήσιο Πιστοποιητικό Επιθεώρησης των Μητρώων Κινητής Περιουσίας (</a:t>
            </a:r>
            <a:r>
              <a:rPr lang="el-GR" altLang="en-US" b="1" i="1" dirty="0"/>
              <a:t>Καν. 110</a:t>
            </a:r>
            <a:r>
              <a:rPr lang="el-GR" altLang="en-US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400" dirty="0">
                <a:solidFill>
                  <a:schemeClr val="tx1">
                    <a:lumMod val="75000"/>
                  </a:schemeClr>
                </a:solidFill>
              </a:rPr>
              <a:t>Οι Διευθυντές Τμημάτων υποβάλλουν κάθε χρόνο στο Γενικό Λογιστή με κοινοποίηση στο Γενικό Ελεγκτή βεβαίωση που να πιστοποιεί ότι:</a:t>
            </a:r>
          </a:p>
          <a:p>
            <a:pPr lvl="1"/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έχουν επιθεωρήσει τα Μητρώα Κινητής Περιουσίας,</a:t>
            </a:r>
          </a:p>
          <a:p>
            <a:pPr lvl="1"/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οι καταχωρήσεις είναι συμπληρωμένες και κατάλληλα εξουσιοδοτημένες</a:t>
            </a:r>
          </a:p>
          <a:p>
            <a:pPr lvl="1"/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τα υπόλοιπα σύμφωνα με το Μητρώο συμφωνούν με τη φυσική καταμέτρηση των αποθεμάτων και</a:t>
            </a:r>
          </a:p>
          <a:p>
            <a:pPr lvl="1"/>
            <a:r>
              <a:rPr lang="el-GR" altLang="en-US" sz="2200" dirty="0">
                <a:solidFill>
                  <a:schemeClr val="tx1">
                    <a:lumMod val="75000"/>
                  </a:schemeClr>
                </a:solidFill>
              </a:rPr>
              <a:t>τυχόν διαφορές έχουν τακτοποιηθεί</a:t>
            </a:r>
          </a:p>
          <a:p>
            <a:r>
              <a:rPr lang="el-GR" altLang="en-US" sz="2400" dirty="0">
                <a:solidFill>
                  <a:schemeClr val="tx1">
                    <a:lumMod val="75000"/>
                  </a:schemeClr>
                </a:solidFill>
              </a:rPr>
              <a:t>Η βεβαίωση ετοιμάζεται μέχρι 31 Μαρτίου του έτους που ακολουθεί το χρόνο που αφορά η βεβαίωση</a:t>
            </a:r>
            <a:endParaRPr lang="en-GB" altLang="en-US" sz="24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Έλεγχος εξοπλισμού που παραχωρείται προσωπικά σε λειτουργούς (</a:t>
            </a:r>
            <a:r>
              <a:rPr lang="el-GR" altLang="en-US" b="1" i="1" dirty="0">
                <a:solidFill>
                  <a:schemeClr val="tx1">
                    <a:lumMod val="75000"/>
                  </a:schemeClr>
                </a:solidFill>
              </a:rPr>
              <a:t>Καν. 111</a:t>
            </a:r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Εργαλεία, χωρομετρικά όργανα, εξοπλισμός που παραχωρούνται σε λειτουργούς  ή επιστάτες καταχωρούνται σε προσωπικές μερίδες στο Μητρώο Κινητής Περιουσίας.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Ο λειτουργός που είναι χρεωμένος με τέτοιο εξοπλισμό υποβάλλει σχετική έκθεση στο Λειτουργό που τηρεί το Μητρώο Κινητής Περιουσίας κάθε 6 μήνες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Η έκθεση συνοδεύεται με λεπτομερή κατάλογο του εξοπλισμού.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Ο εξοπλισμός επιστρέφεται όταν δεν είναι πλέον αναγκαίος για την εκτέλεση των καθηκόντων του λειτουργού.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Σε περίπτωση μη επιστροφής η αξία τους αποκόπτεται από το μισθό του λειτουργού.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Σε περίπτωση κλοπής ακολουθείται η διαδικασία του </a:t>
            </a:r>
            <a:r>
              <a:rPr lang="el-GR" altLang="en-US" b="1" i="1" dirty="0">
                <a:solidFill>
                  <a:schemeClr val="tx1">
                    <a:lumMod val="75000"/>
                  </a:schemeClr>
                </a:solidFill>
              </a:rPr>
              <a:t>Καν. 75</a:t>
            </a:r>
            <a:endParaRPr lang="en-GB" altLang="en-US" b="1" i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Υποχρεώσεις Διευθυντών Τμημάτων για τα Κυβερνητικά οχήματα (</a:t>
            </a:r>
            <a:r>
              <a:rPr lang="el-GR" altLang="en-US" b="1" i="1" dirty="0">
                <a:solidFill>
                  <a:schemeClr val="tx1">
                    <a:lumMod val="75000"/>
                  </a:schemeClr>
                </a:solidFill>
              </a:rPr>
              <a:t>Καν. 124</a:t>
            </a:r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Διασφαλίζουν ότι:</a:t>
            </a:r>
          </a:p>
          <a:p>
            <a:pPr lvl="1"/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Συντηρούνται και επιδιορθώνονται σύμφωνα με τις οδηγίες του Τμήματος Ηλεκτρομηχανολογικών Υπηρεσιών</a:t>
            </a:r>
          </a:p>
          <a:p>
            <a:pPr lvl="1"/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Οδηγούνται μόνο από εξουσιοδοτημένους λειτουργούς</a:t>
            </a:r>
          </a:p>
          <a:p>
            <a:pPr lvl="1"/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Χρησιμοποιούνται μόνο για εξουσιοδοτημένα ταξίδια</a:t>
            </a:r>
          </a:p>
          <a:p>
            <a:pPr lvl="1"/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Σταθμεύονται μόνο σε ασφαλισμένα μέρη και προφυλάσσονται από κλοπή ή ζημιά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Πιστοποιητικά παράδοσης - παραλαβής (</a:t>
            </a:r>
            <a:r>
              <a:rPr lang="el-GR" altLang="en-US" b="1" i="1" dirty="0">
                <a:solidFill>
                  <a:schemeClr val="tx1">
                    <a:lumMod val="75000"/>
                  </a:schemeClr>
                </a:solidFill>
              </a:rPr>
              <a:t>Καν. 104-107</a:t>
            </a:r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Η ευθύνη για όλα τα αποθέματα και την κινητή περιουσία μεταβιβάζεται από ένα αποθηκάριο / λειτουργό σε άλλο με το πιστοποιητικό παράδοσης / παραλαβής.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Το πιστοποιητικό ετοιμάζεται σε 4 αντίγραφα (1 για αποθηκάριο, 1 στα αρχεία του Τμήματος, 1 στο Γενικό Ελεγκτή, 1 στο Γενικό Λογιστή.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Εάν ο παραδίδων φύγει πριν την άφιξη αυτού που θα παραλάβει, εκείνος που παραλαμβάνει μαζί με ένα άλλο λειτουργό επιβεβαιώνουν ότι το πιστοποιητικό συμφωνεί με τη φυσική καταμέτρηση.</a:t>
            </a:r>
          </a:p>
          <a:p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Ο λειτουργός που παραδίδει είναι υπεύθυνος για όσα ελλείμματα </a:t>
            </a:r>
            <a:r>
              <a:rPr lang="en-US" altLang="en-US" dirty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l-GR" altLang="en-US" dirty="0">
                <a:solidFill>
                  <a:schemeClr val="tx1">
                    <a:lumMod val="75000"/>
                  </a:schemeClr>
                </a:solidFill>
              </a:rPr>
              <a:t>σε σχέση με τη φυσική καταμέτρηση) παρουσιάζονται στο πιστοποιητικό Παράδοσης / Παραλαβής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el-GR" sz="7400"/>
          </a:p>
          <a:p>
            <a:pPr lvl="0" algn="ctr">
              <a:buNone/>
            </a:pPr>
            <a:r>
              <a:rPr lang="el-GR" sz="7400"/>
              <a:t>Καλή σας επιτυχία!</a:t>
            </a:r>
          </a:p>
          <a:p>
            <a:pPr algn="ctr">
              <a:buNone/>
            </a:pPr>
            <a:endParaRPr lang="en-GB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Αποθέματα του Δημοσίου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Αποθέματα που φυλάγονται σε αποθήκες (Κεντρικές ή Τμηματικές)</a:t>
            </a:r>
          </a:p>
          <a:p>
            <a:pPr marL="533400" indent="-533400">
              <a:buFontTx/>
              <a:buAutoNum type="arabicPeriod"/>
            </a:pPr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Αποθέματα που είναι καταχωρημένα σε Μητρώα Κινητής Περιουσίας</a:t>
            </a:r>
            <a:endParaRPr lang="en-GB" altLang="en-US" dirty="0">
              <a:solidFill>
                <a:schemeClr val="tx1">
                  <a:lumMod val="50000"/>
                </a:schemeClr>
              </a:solidFill>
            </a:endParaRPr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1C89DC-B946-4F83-9A05-FFBB47502C58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2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Κεντρικές Αποθήκες – Τμηματικές αποθήκες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altLang="en-US" sz="2400" i="1" dirty="0">
                <a:solidFill>
                  <a:schemeClr val="tx1">
                    <a:lumMod val="50000"/>
                  </a:schemeClr>
                </a:solidFill>
              </a:rPr>
              <a:t>Κεντρικές Αποθήκες</a:t>
            </a:r>
            <a:r>
              <a:rPr lang="en-GB" altLang="en-US" sz="2400" i="1" dirty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Το κόστος των αποθεμάτων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χρεώνεται σε λογαριασμό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προκαταβολών</a:t>
            </a:r>
            <a:endParaRPr lang="en-GB" alt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τα καθολικά περιλαμβάνουν ποσότητα και αξία</a:t>
            </a:r>
          </a:p>
          <a:p>
            <a:pPr lvl="1">
              <a:lnSpc>
                <a:spcPct val="80000"/>
              </a:lnSpc>
            </a:pP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εκδίδουν υλικά σε όλα τα Κυβερνητικά Τμήματα</a:t>
            </a:r>
          </a:p>
          <a:p>
            <a:pPr lvl="1">
              <a:lnSpc>
                <a:spcPct val="80000"/>
              </a:lnSpc>
            </a:pP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αποθέματα κοινής χρήσης</a:t>
            </a:r>
          </a:p>
          <a:p>
            <a:pPr>
              <a:lnSpc>
                <a:spcPct val="80000"/>
              </a:lnSpc>
              <a:buNone/>
            </a:pPr>
            <a:endParaRPr lang="en-GB" alt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l-GR" altLang="en-US" sz="2400" i="1" dirty="0">
                <a:solidFill>
                  <a:schemeClr val="tx1">
                    <a:lumMod val="50000"/>
                  </a:schemeClr>
                </a:solidFill>
              </a:rPr>
              <a:t>Τμηματικές Αποθήκες</a:t>
            </a:r>
            <a:r>
              <a:rPr lang="en-GB" altLang="en-US" sz="2400" i="1" dirty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Το κόστος των αποθεμάτων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χρεώνεται σε κονδύλι του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Προϋπολογισμού</a:t>
            </a:r>
            <a:endParaRPr lang="en-GB" alt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</a:pP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τα καθολικά περιλαμβάνουν μόνο ποσότητα</a:t>
            </a:r>
          </a:p>
          <a:p>
            <a:pPr lvl="1">
              <a:lnSpc>
                <a:spcPct val="80000"/>
              </a:lnSpc>
            </a:pP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εκδίδουν υλικά μόνο στο ίδιο Τμήμα (π.χ. Συνεργεία δημοσίων έργων)</a:t>
            </a:r>
          </a:p>
          <a:p>
            <a:pPr lvl="1">
              <a:lnSpc>
                <a:spcPct val="80000"/>
              </a:lnSpc>
            </a:pPr>
            <a:r>
              <a:rPr lang="el-GR" altLang="en-US" sz="2000" dirty="0">
                <a:solidFill>
                  <a:schemeClr val="tx1">
                    <a:lumMod val="50000"/>
                  </a:schemeClr>
                </a:solidFill>
              </a:rPr>
              <a:t>αποθέματα για τις ανάγκες του Τμήματος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Καθήκοντα του Διευθυντή (</a:t>
            </a:r>
            <a:r>
              <a:rPr lang="el-GR" b="1" i="1" dirty="0"/>
              <a:t>Καν. 9</a:t>
            </a:r>
            <a:r>
              <a:rPr lang="el-GR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Διασφαλίζει την εφαρμογή των κανονισμών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Απαντά έγκαιρα στις παρατηρήσεις του Γενικού Λογιστή και του Γενικού Ελεγκτή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Επιβλέπει τους λειτουργούς που εξουσιοδότησε να υπογράφουν εκ μέρους του δελτία παραλαβής και έκδοσης αποθεμάτων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Διασφαλίζει ότι όλα τα αποθέματα που αγοράζονται, παραλαμβάνονται και καταχωρούνται στα καθολικά αποθήκης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Διενεργεί τουλάχιστον μία φορά το χρόνο περιοδικούς ελέγχους των αποθεμάτων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Καθήκοντα του Διευθυντή (</a:t>
            </a:r>
            <a:r>
              <a:rPr lang="el-GR" b="1" i="1" dirty="0"/>
              <a:t>Καν. 9</a:t>
            </a:r>
            <a:r>
              <a:rPr lang="el-GR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Υποβάλει μια φορά το χρόνο πιστοποιητικό ελέγχου των αποθεμάτων στο Γενικό Λογιστή με κοινοποίηση στο Γενικό Ελεγκτή.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Βεβαιώνεται ότι τα αποθέματα είναι φυλαγμένα επαρκώς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Βεβαιώνεται ότι το ύψος των αποθεμάτων τηρείται στον ελάχιστο βαθμό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Βεβαιώνεται ότι στις αποθήκες υπάρχουν επαρκή πυροσβεστικά συστήματα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Τηρεί ενήμερο το Γενικό Ελεγκτή, το Γενικό Λογιστή και το </a:t>
            </a:r>
            <a:r>
              <a:rPr lang="el-GR" altLang="en-US" dirty="0" smtClean="0">
                <a:solidFill>
                  <a:schemeClr val="tx1">
                    <a:lumMod val="50000"/>
                  </a:schemeClr>
                </a:solidFill>
              </a:rPr>
              <a:t>Διευθυντή </a:t>
            </a:r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του Τμήματος Κρατικών Αγορών και Προμηθειών για τη δημιουργία ή κατάργηση αποθηκών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Καθήκοντα Αποθηκάριου (</a:t>
            </a:r>
            <a:r>
              <a:rPr lang="el-GR" b="1" i="1" dirty="0"/>
              <a:t>Καν. 10</a:t>
            </a:r>
            <a:r>
              <a:rPr lang="el-GR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Επιβεβαιώνονται ότι οι αποθήκες είναι καθαρές και τα αποθέματα τακτοποιημένα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Επιθεωρούν τα αποθέματα και ενημερώνουν το Διευθυντή για τυχόν απώλειες η ζημιές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Υποβάλλουν εξαμηνιαίες εκθέσεις στο Διευθυντή σχετικά με μη χρησιμοποιήσιμα αποθέματα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Εξετάζουν τις κλειδαριές των θυρών / παραθύρων και επιβεβαιώνουν την ασφάλεια των αποθηκών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Καθήκοντα Αποθηκάριου (</a:t>
            </a:r>
            <a:r>
              <a:rPr lang="el-GR" b="1" i="1" dirty="0"/>
              <a:t>Καν. 10</a:t>
            </a:r>
            <a:r>
              <a:rPr lang="el-GR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Επιβεβαιώνουν ότι τα αποθέματα αποθηκεύονται κατάλληλα, επιθεωρούνται συχνά και προστατεύονται επαρκώς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Βεβαιώνονται ότι τα εύφλεκτα αποθέματα / εκρηκτικές ύλες φυλάσσονται σε ξεχωριστή αποθήκη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Βεβαιώνουν ότι εκδίδουν πρώτα τα αποθέματα που παραλήφθηκαν παλαιότερα.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Βεβαιώνονται ότι υπάρχουν πινακίδες με πλήρη περιγραφή του αποθέματος</a:t>
            </a:r>
          </a:p>
          <a:p>
            <a:r>
              <a:rPr lang="el-GR" altLang="en-US" dirty="0">
                <a:solidFill>
                  <a:schemeClr val="tx1">
                    <a:lumMod val="50000"/>
                  </a:schemeClr>
                </a:solidFill>
              </a:rPr>
              <a:t>Βεβαιώνονται ότι υπάρχουν αναρτημένες πινακίδες για απαγόρευση του καπνίσματος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ΚΑΘΟΛΙΚΟ ΑΠΟΘΗΚΗΣ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3600" dirty="0">
                <a:solidFill>
                  <a:schemeClr val="tx1">
                    <a:lumMod val="50000"/>
                  </a:schemeClr>
                </a:solidFill>
              </a:rPr>
              <a:t>Είναι το μητρώο στο οποίο καταχωρούνται όλες οι παραλαβές και εκδόσεις </a:t>
            </a:r>
            <a:r>
              <a:rPr lang="el-GR" altLang="en-US" sz="3600" dirty="0" smtClean="0">
                <a:solidFill>
                  <a:schemeClr val="tx1">
                    <a:lumMod val="50000"/>
                  </a:schemeClr>
                </a:solidFill>
              </a:rPr>
              <a:t>αποθεμάτων</a:t>
            </a:r>
          </a:p>
          <a:p>
            <a:r>
              <a:rPr lang="el-GR" altLang="en-US" sz="3600" dirty="0" smtClean="0">
                <a:solidFill>
                  <a:schemeClr val="tx1">
                    <a:lumMod val="50000"/>
                  </a:schemeClr>
                </a:solidFill>
              </a:rPr>
              <a:t>Σκοπός</a:t>
            </a:r>
            <a:r>
              <a:rPr lang="en-US" altLang="en-US" sz="3600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el-GR" altLang="en-US" sz="3600" dirty="0" smtClean="0">
                <a:solidFill>
                  <a:schemeClr val="tx1">
                    <a:lumMod val="50000"/>
                  </a:schemeClr>
                </a:solidFill>
              </a:rPr>
              <a:t>έλεγχος της διακίνησης των αποθεμάτων και διαπίστωση των υπολοίπων ανά πάσα στιγμή</a:t>
            </a:r>
            <a:endParaRPr lang="el-GR" altLang="en-US" sz="3600" dirty="0">
              <a:solidFill>
                <a:schemeClr val="tx1">
                  <a:lumMod val="5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C9041-9926-47EC-A5AA-22F4F421C7A0}" type="datetime1">
              <a:rPr lang="el-GR" smtClean="0"/>
              <a:pPr>
                <a:defRPr/>
              </a:pPr>
              <a:t>8/4/2024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easury blue_logo1">
  <a:themeElements>
    <a:clrScheme name="MoF">
      <a:dk1>
        <a:srgbClr val="2954A3"/>
      </a:dk1>
      <a:lt1>
        <a:srgbClr val="FFFFFF"/>
      </a:lt1>
      <a:dk2>
        <a:srgbClr val="142A51"/>
      </a:dk2>
      <a:lt2>
        <a:srgbClr val="BECBE3"/>
      </a:lt2>
      <a:accent1>
        <a:srgbClr val="A42954"/>
      </a:accent1>
      <a:accent2>
        <a:srgbClr val="54A329"/>
      </a:accent2>
      <a:accent3>
        <a:srgbClr val="A37829"/>
      </a:accent3>
      <a:accent4>
        <a:srgbClr val="D75F8A"/>
      </a:accent4>
      <a:accent5>
        <a:srgbClr val="91D969"/>
      </a:accent5>
      <a:accent6>
        <a:srgbClr val="DDB875"/>
      </a:accent6>
      <a:hlink>
        <a:srgbClr val="5F8AD7"/>
      </a:hlink>
      <a:folHlink>
        <a:srgbClr val="0046D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Treasury blue_logo1</Template>
  <TotalTime>415</TotalTime>
  <Words>1503</Words>
  <Application>Microsoft Office PowerPoint</Application>
  <PresentationFormat>On-screen Show (4:3)</PresentationFormat>
  <Paragraphs>164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Wingdings</vt:lpstr>
      <vt:lpstr>Treasury blue_logo1</vt:lpstr>
      <vt:lpstr>Custom Design</vt:lpstr>
      <vt:lpstr>  Εξέταση στους Κανονισμούς Αποθηκών</vt:lpstr>
      <vt:lpstr>Κανονισμοί Αποθηκών</vt:lpstr>
      <vt:lpstr>Αποθέματα του Δημοσίου</vt:lpstr>
      <vt:lpstr>Κεντρικές Αποθήκες – Τμηματικές αποθήκες</vt:lpstr>
      <vt:lpstr>Καθήκοντα του Διευθυντή (Καν. 9)</vt:lpstr>
      <vt:lpstr>Καθήκοντα του Διευθυντή (Καν. 9)</vt:lpstr>
      <vt:lpstr>Καθήκοντα Αποθηκάριου (Καν. 10)</vt:lpstr>
      <vt:lpstr>Καθήκοντα Αποθηκάριου (Καν. 10)</vt:lpstr>
      <vt:lpstr>ΚΑΘΟΛΙΚΟ ΑΠΟΘΗΚΗΣ</vt:lpstr>
      <vt:lpstr>ΚΑΘΟΛΙΚΟ ΑΠΟΘΗΚΗΣ</vt:lpstr>
      <vt:lpstr>Έλεγχος Αποθηκών</vt:lpstr>
      <vt:lpstr>Δελτία Ελλειμμάτων</vt:lpstr>
      <vt:lpstr>Δελτία Ελλειμμάτων – Έντυπο ΓΕΝ35</vt:lpstr>
      <vt:lpstr>Δελτία Πλεονασμάτων (Καν. 81)</vt:lpstr>
      <vt:lpstr>Απαρχαιωμένα ή μη χρησιμοποιήσιμα αποθέματα (Καν. 62-68)</vt:lpstr>
      <vt:lpstr>Μη χρησιμοποιήσιμα Οχήματα, μηχανήματα, ηλεκτρικός και άλλος εξοπλισμός (Καν. 74)</vt:lpstr>
      <vt:lpstr>Δωρεές σε μη Κυβερνητικά Τμήματα (Καν. 91)</vt:lpstr>
      <vt:lpstr>Απώλειες λόγω κλοπής, απάτης, καταστροφής (Καν. 75-77)</vt:lpstr>
      <vt:lpstr>Μητρώα Κινητής Περιουσίας (Καν. 108 &amp; 109)</vt:lpstr>
      <vt:lpstr>Μητρώα Κινητής Περιουσίας (Καν. 108 &amp; 109)</vt:lpstr>
      <vt:lpstr>Ετήσιο Πιστοποιητικό Επιθεώρησης των Μητρώων Κινητής Περιουσίας (Καν. 110)</vt:lpstr>
      <vt:lpstr>Έλεγχος εξοπλισμού που παραχωρείται προσωπικά σε λειτουργούς (Καν. 111)</vt:lpstr>
      <vt:lpstr>Υποχρεώσεις Διευθυντών Τμημάτων για τα Κυβερνητικά οχήματα (Καν. 124)</vt:lpstr>
      <vt:lpstr>Πιστοποιητικά παράδοσης - παραλαβής (Καν. 104-107)</vt:lpstr>
      <vt:lpstr>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Grigoris Kyriakides</cp:lastModifiedBy>
  <cp:revision>22</cp:revision>
  <cp:lastPrinted>2019-11-04T10:01:10Z</cp:lastPrinted>
  <dcterms:created xsi:type="dcterms:W3CDTF">2015-11-12T13:39:55Z</dcterms:created>
  <dcterms:modified xsi:type="dcterms:W3CDTF">2024-04-08T05:44:15Z</dcterms:modified>
</cp:coreProperties>
</file>